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38"/>
  </p:notesMasterIdLst>
  <p:sldIdLst>
    <p:sldId id="329" r:id="rId2"/>
    <p:sldId id="354" r:id="rId3"/>
    <p:sldId id="325" r:id="rId4"/>
    <p:sldId id="335" r:id="rId5"/>
    <p:sldId id="342" r:id="rId6"/>
    <p:sldId id="355" r:id="rId7"/>
    <p:sldId id="334" r:id="rId8"/>
    <p:sldId id="339" r:id="rId9"/>
    <p:sldId id="340" r:id="rId10"/>
    <p:sldId id="341" r:id="rId11"/>
    <p:sldId id="349" r:id="rId12"/>
    <p:sldId id="331" r:id="rId13"/>
    <p:sldId id="330" r:id="rId14"/>
    <p:sldId id="343" r:id="rId15"/>
    <p:sldId id="348" r:id="rId16"/>
    <p:sldId id="367" r:id="rId17"/>
    <p:sldId id="356" r:id="rId18"/>
    <p:sldId id="327" r:id="rId19"/>
    <p:sldId id="362" r:id="rId20"/>
    <p:sldId id="350" r:id="rId21"/>
    <p:sldId id="361" r:id="rId22"/>
    <p:sldId id="357" r:id="rId23"/>
    <p:sldId id="344" r:id="rId24"/>
    <p:sldId id="358" r:id="rId25"/>
    <p:sldId id="359" r:id="rId26"/>
    <p:sldId id="360" r:id="rId27"/>
    <p:sldId id="328" r:id="rId28"/>
    <p:sldId id="364" r:id="rId29"/>
    <p:sldId id="338" r:id="rId30"/>
    <p:sldId id="353" r:id="rId31"/>
    <p:sldId id="365" r:id="rId32"/>
    <p:sldId id="366" r:id="rId33"/>
    <p:sldId id="351" r:id="rId34"/>
    <p:sldId id="363" r:id="rId35"/>
    <p:sldId id="352" r:id="rId36"/>
    <p:sldId id="368"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485B"/>
    <a:srgbClr val="F2CB50"/>
    <a:srgbClr val="F4D159"/>
    <a:srgbClr val="D2413E"/>
    <a:srgbClr val="A1B8E1"/>
    <a:srgbClr val="4472C4"/>
    <a:srgbClr val="2F528F"/>
    <a:srgbClr val="ED7D31"/>
    <a:srgbClr val="3399FF"/>
    <a:srgbClr val="FA0ED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109" dt="2022-05-24T02:56:45.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95226" autoAdjust="0"/>
  </p:normalViewPr>
  <p:slideViewPr>
    <p:cSldViewPr snapToGrid="0">
      <p:cViewPr varScale="1">
        <p:scale>
          <a:sx n="78" d="100"/>
          <a:sy n="78" d="100"/>
        </p:scale>
        <p:origin x="1843" y="4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modSld sldOrd modMainMaster">
      <pc:chgData name="Mateus Maciel Vivaldi" userId="e7a01b2c0ff13c9a" providerId="LiveId" clId="{4A9B0E52-BBAE-40FE-A8A2-77C93D21D88D}" dt="2022-05-24T02:56:55.852" v="3647" actId="208"/>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mod modAnim">
        <pc:chgData name="Mateus Maciel Vivaldi" userId="e7a01b2c0ff13c9a" providerId="LiveId" clId="{4A9B0E52-BBAE-40FE-A8A2-77C93D21D88D}" dt="2022-05-22T22:39:36.027" v="2181"/>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new">
        <pc:chgData name="Mateus Maciel Vivaldi" userId="e7a01b2c0ff13c9a" providerId="LiveId" clId="{4A9B0E52-BBAE-40FE-A8A2-77C93D21D88D}" dt="2022-05-24T02:51:29.719" v="3622" actId="680"/>
        <pc:sldMkLst>
          <pc:docMk/>
          <pc:sldMk cId="3376620614" sldId="359"/>
        </pc:sldMkLst>
      </pc:sldChg>
      <pc:sldChg chg="new">
        <pc:chgData name="Mateus Maciel Vivaldi" userId="e7a01b2c0ff13c9a" providerId="LiveId" clId="{4A9B0E52-BBAE-40FE-A8A2-77C93D21D88D}" dt="2022-05-24T02:51:41.934" v="3623" actId="680"/>
        <pc:sldMkLst>
          <pc:docMk/>
          <pc:sldMk cId="1364343648" sldId="360"/>
        </pc:sldMkLst>
      </pc:sldChg>
      <pc:sldMasterChg chg="delSldLayout modSldLayout sldLayoutOrd">
        <pc:chgData name="Mateus Maciel Vivaldi" userId="e7a01b2c0ff13c9a" providerId="LiveId" clId="{4A9B0E52-BBAE-40FE-A8A2-77C93D21D88D}" dt="2022-05-24T02:55:28.119" v="3644" actId="404"/>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25/05/2022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13</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873294"/>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881190"/>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822357" y="1624062"/>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794422" y="1596476"/>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03" r:id="rId13"/>
    <p:sldLayoutId id="2147483704" r:id="rId14"/>
    <p:sldLayoutId id="2147483705" r:id="rId15"/>
    <p:sldLayoutId id="2147483706" r:id="rId16"/>
    <p:sldLayoutId id="2147483707" r:id="rId17"/>
    <p:sldLayoutId id="2147483718" r:id="rId18"/>
    <p:sldLayoutId id="2147483702" r:id="rId19"/>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9.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5.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491.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image" Target="../media/image481.png"/><Relationship Id="rId1" Type="http://schemas.openxmlformats.org/officeDocument/2006/relationships/slideLayout" Target="../slideLayouts/slideLayout5.xml"/><Relationship Id="rId6" Type="http://schemas.openxmlformats.org/officeDocument/2006/relationships/image" Target="../media/image521.png"/><Relationship Id="rId11" Type="http://schemas.openxmlformats.org/officeDocument/2006/relationships/image" Target="../media/image60.png"/><Relationship Id="rId5" Type="http://schemas.openxmlformats.org/officeDocument/2006/relationships/image" Target="../media/image511.png"/><Relationship Id="rId10" Type="http://schemas.openxmlformats.org/officeDocument/2006/relationships/image" Target="../media/image59.png"/><Relationship Id="rId4" Type="http://schemas.openxmlformats.org/officeDocument/2006/relationships/image" Target="../media/image501.png"/><Relationship Id="rId9" Type="http://schemas.openxmlformats.org/officeDocument/2006/relationships/image" Target="../media/image58.png"/><Relationship Id="rId14" Type="http://schemas.openxmlformats.org/officeDocument/2006/relationships/image" Target="../media/image63.pn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74.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0.jpg"/><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81.jpg"/><Relationship Id="rId1" Type="http://schemas.openxmlformats.org/officeDocument/2006/relationships/slideLayout" Target="../slideLayouts/slideLayout9.xml"/><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1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4.xml"/><Relationship Id="rId4" Type="http://schemas.openxmlformats.org/officeDocument/2006/relationships/image" Target="../media/image91.png"/></Relationships>
</file>

<file path=ppt/slides/_rels/slide2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8.png"/><Relationship Id="rId7" Type="http://schemas.openxmlformats.org/officeDocument/2006/relationships/image" Target="../media/image102.png"/><Relationship Id="rId2" Type="http://schemas.openxmlformats.org/officeDocument/2006/relationships/image" Target="../media/image97.png"/><Relationship Id="rId1" Type="http://schemas.openxmlformats.org/officeDocument/2006/relationships/slideLayout" Target="../slideLayouts/slideLayout15.xml"/><Relationship Id="rId6" Type="http://schemas.openxmlformats.org/officeDocument/2006/relationships/image" Target="../media/image101.png"/><Relationship Id="rId5" Type="http://schemas.openxmlformats.org/officeDocument/2006/relationships/image" Target="../media/image100.png"/><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15.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3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3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3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35271A-5A6D-09D5-BBA4-6682CF04F2EF}"/>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50458BCB-6BA9-2E32-21B3-5BE9EBCE3352}"/>
              </a:ext>
            </a:extLst>
          </p:cNvPr>
          <p:cNvSpPr txBox="1"/>
          <p:nvPr/>
        </p:nvSpPr>
        <p:spPr>
          <a:xfrm>
            <a:off x="2114628" y="3244334"/>
            <a:ext cx="4914743" cy="369332"/>
          </a:xfrm>
          <a:prstGeom prst="rect">
            <a:avLst/>
          </a:prstGeom>
          <a:noFill/>
        </p:spPr>
        <p:txBody>
          <a:bodyPr wrap="none" rtlCol="0">
            <a:spAutoFit/>
          </a:bodyPr>
          <a:lstStyle/>
          <a:p>
            <a:r>
              <a:rPr lang="pt-BR" dirty="0"/>
              <a:t>Discussão sobre K, velocidades e energia dissipada</a:t>
            </a:r>
          </a:p>
        </p:txBody>
      </p:sp>
    </p:spTree>
    <p:extLst>
      <p:ext uri="{BB962C8B-B14F-4D97-AF65-F5344CB8AC3E}">
        <p14:creationId xmlns:p14="http://schemas.microsoft.com/office/powerpoint/2010/main" val="77305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15</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Determinação de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122AC9DA-8437-98E1-06E9-9FED2FEC756F}"/>
                  </a:ext>
                </a:extLst>
              </p:cNvPr>
              <p:cNvSpPr txBox="1"/>
              <p:nvPr/>
            </p:nvSpPr>
            <p:spPr>
              <a:xfrm>
                <a:off x="3894428" y="1668343"/>
                <a:ext cx="3932872" cy="6223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𝑁𝑀𝑎</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𝑁𝑀𝑔</m:t>
                      </m:r>
                      <m:d>
                        <m:dPr>
                          <m:ctrlPr>
                            <a:rPr lang="pt-BR" b="0" i="1" smtClean="0">
                              <a:latin typeface="Cambria Math" panose="02040503050406030204" pitchFamily="18" charset="0"/>
                            </a:rPr>
                          </m:ctrlPr>
                        </m:dPr>
                        <m:e>
                          <m:r>
                            <a:rPr lang="pt-BR" b="0" i="1" smtClean="0">
                              <a:latin typeface="Cambria Math" panose="02040503050406030204" pitchFamily="18" charset="0"/>
                            </a:rPr>
                            <m:t>1+</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xmlns="">
          <p:sp>
            <p:nvSpPr>
              <p:cNvPr id="9" name="CaixaDeTexto 8">
                <a:extLst>
                  <a:ext uri="{FF2B5EF4-FFF2-40B4-BE49-F238E27FC236}">
                    <a16:creationId xmlns:a16="http://schemas.microsoft.com/office/drawing/2014/main" id="{122AC9DA-8437-98E1-06E9-9FED2FEC756F}"/>
                  </a:ext>
                </a:extLst>
              </p:cNvPr>
              <p:cNvSpPr txBox="1">
                <a:spLocks noRot="1" noChangeAspect="1" noMove="1" noResize="1" noEditPoints="1" noAdjustHandles="1" noChangeArrowheads="1" noChangeShapeType="1" noTextEdit="1"/>
              </p:cNvSpPr>
              <p:nvPr/>
            </p:nvSpPr>
            <p:spPr>
              <a:xfrm>
                <a:off x="3894428" y="1668343"/>
                <a:ext cx="3932872" cy="62235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4A151ED7-8532-D07E-C62A-5D67125E17E7}"/>
                  </a:ext>
                </a:extLst>
              </p:cNvPr>
              <p:cNvSpPr txBox="1"/>
              <p:nvPr/>
            </p:nvSpPr>
            <p:spPr>
              <a:xfrm>
                <a:off x="3894428" y="2486632"/>
                <a:ext cx="2211055" cy="719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𝑎</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e>
                            <m:e>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r>
                                    <a:rPr lang="pt-BR" b="0" i="1" smtClean="0">
                                      <a:latin typeface="Cambria Math" panose="02040503050406030204" pitchFamily="18" charset="0"/>
                                    </a:rPr>
                                    <m:t>0</m:t>
                                  </m:r>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e>
                          </m:eqArr>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num>
                            <m:den>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e>
                      </m:d>
                    </m:oMath>
                  </m:oMathPara>
                </a14:m>
                <a:endParaRPr lang="pt-BR" dirty="0"/>
              </a:p>
            </p:txBody>
          </p:sp>
        </mc:Choice>
        <mc:Fallback xmlns="">
          <p:sp>
            <p:nvSpPr>
              <p:cNvPr id="10" name="CaixaDeTexto 9">
                <a:extLst>
                  <a:ext uri="{FF2B5EF4-FFF2-40B4-BE49-F238E27FC236}">
                    <a16:creationId xmlns:a16="http://schemas.microsoft.com/office/drawing/2014/main" id="{4A151ED7-8532-D07E-C62A-5D67125E17E7}"/>
                  </a:ext>
                </a:extLst>
              </p:cNvPr>
              <p:cNvSpPr txBox="1">
                <a:spLocks noRot="1" noChangeAspect="1" noMove="1" noResize="1" noEditPoints="1" noAdjustHandles="1" noChangeArrowheads="1" noChangeShapeType="1" noTextEdit="1"/>
              </p:cNvSpPr>
              <p:nvPr/>
            </p:nvSpPr>
            <p:spPr>
              <a:xfrm>
                <a:off x="3894428" y="2486632"/>
                <a:ext cx="2211055" cy="719428"/>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598239B-AF65-FBBF-7803-912F444F85B3}"/>
                  </a:ext>
                </a:extLst>
              </p:cNvPr>
              <p:cNvSpPr txBox="1"/>
              <p:nvPr/>
            </p:nvSpPr>
            <p:spPr>
              <a:xfrm>
                <a:off x="3894428" y="3442192"/>
                <a:ext cx="5183663" cy="9410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1</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borderBox>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𝑎</m:t>
                          </m:r>
                        </m:num>
                        <m:den>
                          <m:r>
                            <a:rPr lang="pt-BR" b="0" i="1" smtClean="0">
                              <a:latin typeface="Cambria Math" panose="02040503050406030204" pitchFamily="18" charset="0"/>
                            </a:rPr>
                            <m:t>𝑔</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𝑎</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2</m:t>
                          </m:r>
                        </m:sub>
                      </m:sSub>
                      <m:r>
                        <a:rPr lang="pt-BR" b="0" i="1" smtClean="0">
                          <a:latin typeface="Cambria Math" panose="02040503050406030204" pitchFamily="18" charset="0"/>
                        </a:rPr>
                        <m:t>⇒</m:t>
                      </m:r>
                      <m:borderBox>
                        <m:borderBoxPr>
                          <m:ctrlPr>
                            <a:rPr lang="pt-BR" b="0" i="1" smtClean="0">
                              <a:latin typeface="Cambria Math" panose="02040503050406030204" pitchFamily="18" charset="0"/>
                            </a:rPr>
                          </m:ctrlPr>
                        </m:borderBoxPr>
                        <m:e>
                          <m:f>
                            <m:fPr>
                              <m:ctrlPr>
                                <a:rPr lang="pt-BR" i="1">
                                  <a:latin typeface="Cambria Math" panose="02040503050406030204" pitchFamily="18" charset="0"/>
                                </a:rPr>
                              </m:ctrlPr>
                            </m:fPr>
                            <m:num>
                              <m:r>
                                <a:rPr lang="pt-BR" i="1">
                                  <a:latin typeface="Cambria Math" panose="02040503050406030204" pitchFamily="18" charset="0"/>
                                </a:rPr>
                                <m:t>𝑎</m:t>
                              </m:r>
                            </m:num>
                            <m:den>
                              <m:r>
                                <a:rPr lang="pt-BR" i="1">
                                  <a:latin typeface="Cambria Math" panose="02040503050406030204" pitchFamily="18" charset="0"/>
                                </a:rPr>
                                <m:t>𝑔</m:t>
                              </m:r>
                            </m:den>
                          </m:f>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2</m:t>
                                  </m:r>
                                  <m:sSub>
                                    <m:sSubPr>
                                      <m:ctrlPr>
                                        <a:rPr lang="pt-BR" i="1">
                                          <a:latin typeface="Cambria Math" panose="02040503050406030204" pitchFamily="18" charset="0"/>
                                        </a:rPr>
                                      </m:ctrlPr>
                                    </m:sSubPr>
                                    <m:e>
                                      <m:r>
                                        <a:rPr lang="pt-BR" i="1">
                                          <a:latin typeface="Cambria Math" panose="02040503050406030204" pitchFamily="18" charset="0"/>
                                        </a:rPr>
                                        <m:t>h</m:t>
                                      </m:r>
                                    </m:e>
                                    <m:sub>
                                      <m:r>
                                        <a:rPr lang="pt-BR" i="1">
                                          <a:latin typeface="Cambria Math" panose="02040503050406030204" pitchFamily="18" charset="0"/>
                                        </a:rPr>
                                        <m:t>2</m:t>
                                      </m:r>
                                    </m:sub>
                                  </m:sSub>
                                </m:num>
                                <m:den>
                                  <m:r>
                                    <a:rPr lang="pt-BR" i="1">
                                      <a:latin typeface="Cambria Math" panose="02040503050406030204" pitchFamily="18" charset="0"/>
                                    </a:rPr>
                                    <m:t>𝑔</m:t>
                                  </m:r>
                                  <m:sSup>
                                    <m:sSupPr>
                                      <m:ctrlPr>
                                        <a:rPr lang="pt-BR" i="1">
                                          <a:latin typeface="Cambria Math" panose="02040503050406030204" pitchFamily="18" charset="0"/>
                                        </a:rPr>
                                      </m:ctrlPr>
                                    </m:sSupPr>
                                    <m:e>
                                      <m:r>
                                        <a:rPr lang="pt-BR" i="1">
                                          <a:latin typeface="Cambria Math" panose="02040503050406030204" pitchFamily="18" charset="0"/>
                                        </a:rPr>
                                        <m:t>𝑡</m:t>
                                      </m:r>
                                    </m:e>
                                    <m:sup>
                                      <m:r>
                                        <a:rPr lang="pt-BR" i="1">
                                          <a:latin typeface="Cambria Math" panose="02040503050406030204" pitchFamily="18" charset="0"/>
                                        </a:rPr>
                                        <m:t>2</m:t>
                                      </m:r>
                                    </m:sup>
                                  </m:sSup>
                                </m:den>
                              </m:f>
                            </m:e>
                          </m:rad>
                        </m:e>
                      </m:borderBox>
                    </m:oMath>
                  </m:oMathPara>
                </a14:m>
                <a:endParaRPr lang="pt-BR" dirty="0"/>
              </a:p>
            </p:txBody>
          </p:sp>
        </mc:Choice>
        <mc:Fallback xmlns="">
          <p:sp>
            <p:nvSpPr>
              <p:cNvPr id="11" name="CaixaDeTexto 10">
                <a:extLst>
                  <a:ext uri="{FF2B5EF4-FFF2-40B4-BE49-F238E27FC236}">
                    <a16:creationId xmlns:a16="http://schemas.microsoft.com/office/drawing/2014/main" id="{2598239B-AF65-FBBF-7803-912F444F85B3}"/>
                  </a:ext>
                </a:extLst>
              </p:cNvPr>
              <p:cNvSpPr txBox="1">
                <a:spLocks noRot="1" noChangeAspect="1" noMove="1" noResize="1" noEditPoints="1" noAdjustHandles="1" noChangeArrowheads="1" noChangeShapeType="1" noTextEdit="1"/>
              </p:cNvSpPr>
              <p:nvPr/>
            </p:nvSpPr>
            <p:spPr>
              <a:xfrm>
                <a:off x="3894428" y="3442192"/>
                <a:ext cx="5183663" cy="9410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894428" y="4530887"/>
                <a:ext cx="3800078" cy="5657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r>
                            <a:rPr lang="pt-BR" b="0" i="1" smtClean="0">
                              <a:latin typeface="Cambria Math" panose="02040503050406030204" pitchFamily="18" charset="0"/>
                            </a:rPr>
                            <m:t>𝐹</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1</m:t>
                              </m:r>
                            </m:sub>
                          </m:sSub>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894428" y="4530887"/>
                <a:ext cx="3800078" cy="5657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5441183"/>
                <a:ext cx="2034980" cy="91826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𝑀𝑔</m:t>
                              </m:r>
                              <m:d>
                                <m:dPr>
                                  <m:ctrlPr>
                                    <a:rPr lang="pt-BR" i="1">
                                      <a:solidFill>
                                        <a:srgbClr val="C00000"/>
                                      </a:solidFill>
                                      <a:latin typeface="Cambria Math" panose="02040503050406030204" pitchFamily="18" charset="0"/>
                                    </a:rPr>
                                  </m:ctrlPr>
                                </m:dPr>
                                <m:e>
                                  <m:r>
                                    <a:rPr lang="pt-BR" i="1">
                                      <a:solidFill>
                                        <a:srgbClr val="C00000"/>
                                      </a:solidFill>
                                      <a:latin typeface="Cambria Math" panose="02040503050406030204" pitchFamily="18" charset="0"/>
                                    </a:rPr>
                                    <m:t>1+</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𝑎</m:t>
                                      </m:r>
                                    </m:num>
                                    <m:den>
                                      <m:r>
                                        <a:rPr lang="pt-BR" i="1">
                                          <a:solidFill>
                                            <a:srgbClr val="C00000"/>
                                          </a:solidFill>
                                          <a:latin typeface="Cambria Math" panose="02040503050406030204" pitchFamily="18" charset="0"/>
                                        </a:rPr>
                                        <m:t>𝑔</m:t>
                                      </m:r>
                                    </m:den>
                                  </m:f>
                                </m:e>
                              </m:d>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h</m:t>
                                  </m:r>
                                </m:e>
                                <m:sub>
                                  <m:r>
                                    <a:rPr lang="pt-BR" i="1">
                                      <a:solidFill>
                                        <a:srgbClr val="C00000"/>
                                      </a:solidFill>
                                      <a:latin typeface="Cambria Math" panose="02040503050406030204" pitchFamily="18" charset="0"/>
                                    </a:rPr>
                                    <m:t>1</m:t>
                                  </m:r>
                                </m:sub>
                              </m:sSub>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5441183"/>
                <a:ext cx="2034980" cy="918265"/>
              </a:xfrm>
              <a:prstGeom prst="rect">
                <a:avLst/>
              </a:prstGeom>
              <a:blipFill>
                <a:blip r:embed="rId6"/>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p:nvPr/>
        </p:nvCxnSpPr>
        <p:spPr>
          <a:xfrm>
            <a:off x="590801" y="4204316"/>
            <a:ext cx="2579914"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15" name="Conector reto 14">
            <a:extLst>
              <a:ext uri="{FF2B5EF4-FFF2-40B4-BE49-F238E27FC236}">
                <a16:creationId xmlns:a16="http://schemas.microsoft.com/office/drawing/2014/main" id="{B760D9C4-B103-4786-D189-AE3B2B2D1051}"/>
              </a:ext>
            </a:extLst>
          </p:cNvPr>
          <p:cNvCxnSpPr/>
          <p:nvPr/>
        </p:nvCxnSpPr>
        <p:spPr>
          <a:xfrm>
            <a:off x="590801" y="3532370"/>
            <a:ext cx="2579914" cy="0"/>
          </a:xfrm>
          <a:prstGeom prst="line">
            <a:avLst/>
          </a:prstGeom>
          <a:ln w="28575"/>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710544" y="420431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6" name="Conector de Seta Reta 15">
            <a:extLst>
              <a:ext uri="{FF2B5EF4-FFF2-40B4-BE49-F238E27FC236}">
                <a16:creationId xmlns:a16="http://schemas.microsoft.com/office/drawing/2014/main" id="{7B28AD40-F854-26CD-783B-9D30BAA012AB}"/>
              </a:ext>
            </a:extLst>
          </p:cNvPr>
          <p:cNvCxnSpPr/>
          <p:nvPr/>
        </p:nvCxnSpPr>
        <p:spPr>
          <a:xfrm flipV="1">
            <a:off x="3029202" y="420431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Chave Esquerda 16">
            <a:extLst>
              <a:ext uri="{FF2B5EF4-FFF2-40B4-BE49-F238E27FC236}">
                <a16:creationId xmlns:a16="http://schemas.microsoft.com/office/drawing/2014/main" id="{6A836104-EDB4-C1C3-727E-77EADF292A0B}"/>
              </a:ext>
            </a:extLst>
          </p:cNvPr>
          <p:cNvSpPr/>
          <p:nvPr/>
        </p:nvSpPr>
        <p:spPr>
          <a:xfrm>
            <a:off x="339447" y="3518516"/>
            <a:ext cx="201876" cy="685797"/>
          </a:xfrm>
          <a:prstGeom prst="leftBrace">
            <a:avLst>
              <a:gd name="adj1" fmla="val 4951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18" name="Chave Esquerda 17">
            <a:extLst>
              <a:ext uri="{FF2B5EF4-FFF2-40B4-BE49-F238E27FC236}">
                <a16:creationId xmlns:a16="http://schemas.microsoft.com/office/drawing/2014/main" id="{2D6B9793-2A0D-F2F1-A97F-6B0703ABE142}"/>
              </a:ext>
            </a:extLst>
          </p:cNvPr>
          <p:cNvSpPr/>
          <p:nvPr/>
        </p:nvSpPr>
        <p:spPr>
          <a:xfrm>
            <a:off x="331985" y="2480419"/>
            <a:ext cx="205559" cy="830610"/>
          </a:xfrm>
          <a:prstGeom prst="leftBrace">
            <a:avLst>
              <a:gd name="adj1" fmla="val 49510"/>
              <a:gd name="adj2" fmla="val 50000"/>
            </a:avLst>
          </a:pr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pt-BR"/>
          </a:p>
        </p:txBody>
      </p:sp>
      <p:sp>
        <p:nvSpPr>
          <p:cNvPr id="19" name="Retângulo 18">
            <a:extLst>
              <a:ext uri="{FF2B5EF4-FFF2-40B4-BE49-F238E27FC236}">
                <a16:creationId xmlns:a16="http://schemas.microsoft.com/office/drawing/2014/main" id="{6946B141-C0C3-49A2-7D39-2DC75A16BC6B}"/>
              </a:ext>
            </a:extLst>
          </p:cNvPr>
          <p:cNvSpPr/>
          <p:nvPr/>
        </p:nvSpPr>
        <p:spPr>
          <a:xfrm>
            <a:off x="639295"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Retângulo 19">
            <a:extLst>
              <a:ext uri="{FF2B5EF4-FFF2-40B4-BE49-F238E27FC236}">
                <a16:creationId xmlns:a16="http://schemas.microsoft.com/office/drawing/2014/main" id="{A0AAB48F-9A17-E55A-28A8-ED5CA6A938D5}"/>
              </a:ext>
            </a:extLst>
          </p:cNvPr>
          <p:cNvSpPr/>
          <p:nvPr/>
        </p:nvSpPr>
        <p:spPr>
          <a:xfrm>
            <a:off x="1249548"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Retângulo 20">
            <a:extLst>
              <a:ext uri="{FF2B5EF4-FFF2-40B4-BE49-F238E27FC236}">
                <a16:creationId xmlns:a16="http://schemas.microsoft.com/office/drawing/2014/main" id="{12287425-52D6-8D44-CBD8-1A5F94F8679B}"/>
              </a:ext>
            </a:extLst>
          </p:cNvPr>
          <p:cNvSpPr/>
          <p:nvPr/>
        </p:nvSpPr>
        <p:spPr>
          <a:xfrm>
            <a:off x="2729658" y="3103543"/>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aixaDeTexto 21">
            <a:extLst>
              <a:ext uri="{FF2B5EF4-FFF2-40B4-BE49-F238E27FC236}">
                <a16:creationId xmlns:a16="http://schemas.microsoft.com/office/drawing/2014/main" id="{74B07F9F-D401-D35C-050C-EFB8579B64CC}"/>
              </a:ext>
            </a:extLst>
          </p:cNvPr>
          <p:cNvSpPr txBox="1"/>
          <p:nvPr/>
        </p:nvSpPr>
        <p:spPr>
          <a:xfrm>
            <a:off x="1855821" y="2913672"/>
            <a:ext cx="683200" cy="584775"/>
          </a:xfrm>
          <a:prstGeom prst="rect">
            <a:avLst/>
          </a:prstGeom>
          <a:noFill/>
        </p:spPr>
        <p:txBody>
          <a:bodyPr wrap="none" rtlCol="0">
            <a:spAutoFit/>
          </a:bodyPr>
          <a:lstStyle/>
          <a:p>
            <a:r>
              <a:rPr lang="pt-BR" sz="3200" dirty="0">
                <a:solidFill>
                  <a:srgbClr val="2F528F"/>
                </a:solidFill>
              </a:rPr>
              <a:t>. . .</a:t>
            </a:r>
          </a:p>
        </p:txBody>
      </p:sp>
      <p:cxnSp>
        <p:nvCxnSpPr>
          <p:cNvPr id="24" name="Conector de Seta Reta 23">
            <a:extLst>
              <a:ext uri="{FF2B5EF4-FFF2-40B4-BE49-F238E27FC236}">
                <a16:creationId xmlns:a16="http://schemas.microsoft.com/office/drawing/2014/main" id="{AD94D41A-5F56-3FA2-2FD2-AFE2924716C7}"/>
              </a:ext>
            </a:extLst>
          </p:cNvPr>
          <p:cNvCxnSpPr>
            <a:cxnSpLocks/>
          </p:cNvCxnSpPr>
          <p:nvPr/>
        </p:nvCxnSpPr>
        <p:spPr>
          <a:xfrm>
            <a:off x="847113"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783062" y="4783328"/>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783062" y="4783328"/>
                <a:ext cx="271869" cy="313291"/>
              </a:xfrm>
              <a:prstGeom prst="rect">
                <a:avLst/>
              </a:prstGeom>
              <a:blipFill>
                <a:blip r:embed="rId7"/>
                <a:stretch>
                  <a:fillRect l="-20000" r="-2222" b="-588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8" name="CaixaDeTexto 27">
                <a:extLst>
                  <a:ext uri="{FF2B5EF4-FFF2-40B4-BE49-F238E27FC236}">
                    <a16:creationId xmlns:a16="http://schemas.microsoft.com/office/drawing/2014/main" id="{2F0804EC-6146-6A10-BCE6-D1A7B3FA76D9}"/>
                  </a:ext>
                </a:extLst>
              </p:cNvPr>
              <p:cNvSpPr txBox="1"/>
              <p:nvPr/>
            </p:nvSpPr>
            <p:spPr>
              <a:xfrm>
                <a:off x="1920297" y="3653858"/>
                <a:ext cx="56906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ED7D31"/>
                          </a:solidFill>
                          <a:latin typeface="Cambria Math" panose="02040503050406030204" pitchFamily="18" charset="0"/>
                        </a:rPr>
                        <m:t>𝑁𝑀</m:t>
                      </m:r>
                      <m:acc>
                        <m:accPr>
                          <m:chr m:val="⃗"/>
                          <m:ctrlPr>
                            <a:rPr lang="pt-BR"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𝑔</m:t>
                          </m:r>
                        </m:e>
                      </m:acc>
                    </m:oMath>
                  </m:oMathPara>
                </a14:m>
                <a:endParaRPr lang="pt-BR" dirty="0">
                  <a:solidFill>
                    <a:srgbClr val="ED7D31"/>
                  </a:solidFill>
                </a:endParaRPr>
              </a:p>
            </p:txBody>
          </p:sp>
        </mc:Choice>
        <mc:Fallback xmlns="">
          <p:sp>
            <p:nvSpPr>
              <p:cNvPr id="28" name="CaixaDeTexto 27">
                <a:extLst>
                  <a:ext uri="{FF2B5EF4-FFF2-40B4-BE49-F238E27FC236}">
                    <a16:creationId xmlns:a16="http://schemas.microsoft.com/office/drawing/2014/main" id="{2F0804EC-6146-6A10-BCE6-D1A7B3FA76D9}"/>
                  </a:ext>
                </a:extLst>
              </p:cNvPr>
              <p:cNvSpPr txBox="1">
                <a:spLocks noRot="1" noChangeAspect="1" noMove="1" noResize="1" noEditPoints="1" noAdjustHandles="1" noChangeArrowheads="1" noChangeShapeType="1" noTextEdit="1"/>
              </p:cNvSpPr>
              <p:nvPr/>
            </p:nvSpPr>
            <p:spPr>
              <a:xfrm>
                <a:off x="1920297" y="3653858"/>
                <a:ext cx="569067" cy="276999"/>
              </a:xfrm>
              <a:prstGeom prst="rect">
                <a:avLst/>
              </a:prstGeom>
              <a:blipFill>
                <a:blip r:embed="rId8"/>
                <a:stretch>
                  <a:fillRect l="-8602" t="-45652" r="-62366" b="-2391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FD8A570-4BC6-3738-11C2-FDBD2C285B7D}"/>
                  </a:ext>
                </a:extLst>
              </p:cNvPr>
              <p:cNvSpPr txBox="1"/>
              <p:nvPr/>
            </p:nvSpPr>
            <p:spPr>
              <a:xfrm>
                <a:off x="66477" y="3705009"/>
                <a:ext cx="2831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6"/>
                              </a:solidFill>
                              <a:latin typeface="Cambria Math" panose="02040503050406030204" pitchFamily="18" charset="0"/>
                            </a:rPr>
                          </m:ctrlPr>
                        </m:sSubPr>
                        <m:e>
                          <m:r>
                            <a:rPr lang="pt-BR" b="0" i="1" smtClean="0">
                              <a:solidFill>
                                <a:schemeClr val="accent6"/>
                              </a:solidFill>
                              <a:latin typeface="Cambria Math" panose="02040503050406030204" pitchFamily="18" charset="0"/>
                            </a:rPr>
                            <m:t>h</m:t>
                          </m:r>
                        </m:e>
                        <m:sub>
                          <m:r>
                            <a:rPr lang="pt-BR" b="0" i="1" smtClean="0">
                              <a:solidFill>
                                <a:schemeClr val="accent6"/>
                              </a:solidFill>
                              <a:latin typeface="Cambria Math" panose="02040503050406030204" pitchFamily="18" charset="0"/>
                            </a:rPr>
                            <m:t>1</m:t>
                          </m:r>
                        </m:sub>
                      </m:sSub>
                    </m:oMath>
                  </m:oMathPara>
                </a14:m>
                <a:endParaRPr lang="pt-BR" dirty="0">
                  <a:solidFill>
                    <a:schemeClr val="accent6"/>
                  </a:solidFill>
                </a:endParaRPr>
              </a:p>
            </p:txBody>
          </p:sp>
        </mc:Choice>
        <mc:Fallback xmlns="">
          <p:sp>
            <p:nvSpPr>
              <p:cNvPr id="29" name="CaixaDeTexto 28">
                <a:extLst>
                  <a:ext uri="{FF2B5EF4-FFF2-40B4-BE49-F238E27FC236}">
                    <a16:creationId xmlns:a16="http://schemas.microsoft.com/office/drawing/2014/main" id="{9FD8A570-4BC6-3738-11C2-FDBD2C285B7D}"/>
                  </a:ext>
                </a:extLst>
              </p:cNvPr>
              <p:cNvSpPr txBox="1">
                <a:spLocks noRot="1" noChangeAspect="1" noMove="1" noResize="1" noEditPoints="1" noAdjustHandles="1" noChangeArrowheads="1" noChangeShapeType="1" noTextEdit="1"/>
              </p:cNvSpPr>
              <p:nvPr/>
            </p:nvSpPr>
            <p:spPr>
              <a:xfrm>
                <a:off x="66477" y="3705009"/>
                <a:ext cx="283154" cy="276999"/>
              </a:xfrm>
              <a:prstGeom prst="rect">
                <a:avLst/>
              </a:prstGeom>
              <a:blipFill>
                <a:blip r:embed="rId9"/>
                <a:stretch>
                  <a:fillRect l="-21739" r="-6522" b="-1555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95F34959-9F81-3D83-CF37-82DA34F338CC}"/>
                  </a:ext>
                </a:extLst>
              </p:cNvPr>
              <p:cNvSpPr txBox="1"/>
              <p:nvPr/>
            </p:nvSpPr>
            <p:spPr>
              <a:xfrm>
                <a:off x="50970" y="2757224"/>
                <a:ext cx="2884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6"/>
                              </a:solidFill>
                              <a:latin typeface="Cambria Math" panose="02040503050406030204" pitchFamily="18" charset="0"/>
                            </a:rPr>
                          </m:ctrlPr>
                        </m:sSubPr>
                        <m:e>
                          <m:r>
                            <a:rPr lang="pt-BR" b="0" i="1" smtClean="0">
                              <a:solidFill>
                                <a:schemeClr val="accent6"/>
                              </a:solidFill>
                              <a:latin typeface="Cambria Math" panose="02040503050406030204" pitchFamily="18" charset="0"/>
                            </a:rPr>
                            <m:t>h</m:t>
                          </m:r>
                        </m:e>
                        <m:sub>
                          <m:r>
                            <a:rPr lang="pt-BR" b="0" i="1" smtClean="0">
                              <a:solidFill>
                                <a:schemeClr val="accent6"/>
                              </a:solidFill>
                              <a:latin typeface="Cambria Math" panose="02040503050406030204" pitchFamily="18" charset="0"/>
                            </a:rPr>
                            <m:t>2</m:t>
                          </m:r>
                        </m:sub>
                      </m:sSub>
                    </m:oMath>
                  </m:oMathPara>
                </a14:m>
                <a:endParaRPr lang="pt-BR" dirty="0">
                  <a:solidFill>
                    <a:schemeClr val="accent6"/>
                  </a:solidFill>
                </a:endParaRPr>
              </a:p>
            </p:txBody>
          </p:sp>
        </mc:Choice>
        <mc:Fallback xmlns="">
          <p:sp>
            <p:nvSpPr>
              <p:cNvPr id="30" name="CaixaDeTexto 29">
                <a:extLst>
                  <a:ext uri="{FF2B5EF4-FFF2-40B4-BE49-F238E27FC236}">
                    <a16:creationId xmlns:a16="http://schemas.microsoft.com/office/drawing/2014/main" id="{95F34959-9F81-3D83-CF37-82DA34F338CC}"/>
                  </a:ext>
                </a:extLst>
              </p:cNvPr>
              <p:cNvSpPr txBox="1">
                <a:spLocks noRot="1" noChangeAspect="1" noMove="1" noResize="1" noEditPoints="1" noAdjustHandles="1" noChangeArrowheads="1" noChangeShapeType="1" noTextEdit="1"/>
              </p:cNvSpPr>
              <p:nvPr/>
            </p:nvSpPr>
            <p:spPr>
              <a:xfrm>
                <a:off x="50970" y="2757224"/>
                <a:ext cx="288477" cy="276999"/>
              </a:xfrm>
              <a:prstGeom prst="rect">
                <a:avLst/>
              </a:prstGeom>
              <a:blipFill>
                <a:blip r:embed="rId10"/>
                <a:stretch>
                  <a:fillRect l="-20833" r="-6250" b="-15217"/>
                </a:stretch>
              </a:blipFill>
            </p:spPr>
            <p:txBody>
              <a:bodyPr/>
              <a:lstStyle/>
              <a:p>
                <a:r>
                  <a:rPr lang="pt-BR">
                    <a:noFill/>
                  </a:rPr>
                  <a:t> </a:t>
                </a:r>
              </a:p>
            </p:txBody>
          </p:sp>
        </mc:Fallback>
      </mc:AlternateContent>
      <p:cxnSp>
        <p:nvCxnSpPr>
          <p:cNvPr id="34" name="Conector de Seta Reta 33">
            <a:extLst>
              <a:ext uri="{FF2B5EF4-FFF2-40B4-BE49-F238E27FC236}">
                <a16:creationId xmlns:a16="http://schemas.microsoft.com/office/drawing/2014/main" id="{F6D0065F-117F-7190-0879-9193A2E47F13}"/>
              </a:ext>
            </a:extLst>
          </p:cNvPr>
          <p:cNvCxnSpPr>
            <a:cxnSpLocks/>
          </p:cNvCxnSpPr>
          <p:nvPr/>
        </p:nvCxnSpPr>
        <p:spPr>
          <a:xfrm>
            <a:off x="1449787"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5" name="Conector de Seta Reta 34">
            <a:extLst>
              <a:ext uri="{FF2B5EF4-FFF2-40B4-BE49-F238E27FC236}">
                <a16:creationId xmlns:a16="http://schemas.microsoft.com/office/drawing/2014/main" id="{53458712-06EC-3BC7-1E4F-303BA8CB5B94}"/>
              </a:ext>
            </a:extLst>
          </p:cNvPr>
          <p:cNvCxnSpPr>
            <a:cxnSpLocks/>
          </p:cNvCxnSpPr>
          <p:nvPr/>
        </p:nvCxnSpPr>
        <p:spPr>
          <a:xfrm>
            <a:off x="2932224" y="3394156"/>
            <a:ext cx="0" cy="4493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36" name="Retângulo 35">
            <a:extLst>
              <a:ext uri="{FF2B5EF4-FFF2-40B4-BE49-F238E27FC236}">
                <a16:creationId xmlns:a16="http://schemas.microsoft.com/office/drawing/2014/main" id="{77A0A2AE-FC43-29B7-FF7E-9D3136A8B4FE}"/>
              </a:ext>
            </a:extLst>
          </p:cNvPr>
          <p:cNvSpPr/>
          <p:nvPr/>
        </p:nvSpPr>
        <p:spPr>
          <a:xfrm>
            <a:off x="641282" y="2279197"/>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tângulo 36">
            <a:extLst>
              <a:ext uri="{FF2B5EF4-FFF2-40B4-BE49-F238E27FC236}">
                <a16:creationId xmlns:a16="http://schemas.microsoft.com/office/drawing/2014/main" id="{569E194C-1879-6063-EB3F-2153660F42F8}"/>
              </a:ext>
            </a:extLst>
          </p:cNvPr>
          <p:cNvSpPr/>
          <p:nvPr/>
        </p:nvSpPr>
        <p:spPr>
          <a:xfrm>
            <a:off x="1249548" y="2282529"/>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tângulo 37">
            <a:extLst>
              <a:ext uri="{FF2B5EF4-FFF2-40B4-BE49-F238E27FC236}">
                <a16:creationId xmlns:a16="http://schemas.microsoft.com/office/drawing/2014/main" id="{22E52B8D-79BC-4A91-A511-2CDFC92CE334}"/>
              </a:ext>
            </a:extLst>
          </p:cNvPr>
          <p:cNvSpPr/>
          <p:nvPr/>
        </p:nvSpPr>
        <p:spPr>
          <a:xfrm>
            <a:off x="2723892" y="2272933"/>
            <a:ext cx="415636" cy="414972"/>
          </a:xfrm>
          <a:prstGeom prst="rect">
            <a:avLst/>
          </a:prstGeom>
          <a:solidFill>
            <a:srgbClr val="4472C4">
              <a:alpha val="50196"/>
            </a:srgbClr>
          </a:solidFill>
          <a:ln>
            <a:solidFill>
              <a:srgbClr val="2F528F">
                <a:alpha val="5019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CaixaDeTexto 38">
            <a:extLst>
              <a:ext uri="{FF2B5EF4-FFF2-40B4-BE49-F238E27FC236}">
                <a16:creationId xmlns:a16="http://schemas.microsoft.com/office/drawing/2014/main" id="{0F40869E-B61D-9A19-CA1D-8530014BB92E}"/>
              </a:ext>
            </a:extLst>
          </p:cNvPr>
          <p:cNvSpPr txBox="1"/>
          <p:nvPr/>
        </p:nvSpPr>
        <p:spPr>
          <a:xfrm>
            <a:off x="1851680" y="2107251"/>
            <a:ext cx="683200" cy="584775"/>
          </a:xfrm>
          <a:prstGeom prst="rect">
            <a:avLst/>
          </a:prstGeom>
          <a:noFill/>
        </p:spPr>
        <p:txBody>
          <a:bodyPr wrap="none" rtlCol="0">
            <a:spAutoFit/>
          </a:bodyPr>
          <a:lstStyle/>
          <a:p>
            <a:r>
              <a:rPr lang="pt-BR" sz="3200" dirty="0">
                <a:solidFill>
                  <a:srgbClr val="A1B8E1"/>
                </a:solidFill>
              </a:rPr>
              <a:t>. . .</a:t>
            </a:r>
          </a:p>
        </p:txBody>
      </p:sp>
      <p:cxnSp>
        <p:nvCxnSpPr>
          <p:cNvPr id="42" name="Conector de Seta Reta 41">
            <a:extLst>
              <a:ext uri="{FF2B5EF4-FFF2-40B4-BE49-F238E27FC236}">
                <a16:creationId xmlns:a16="http://schemas.microsoft.com/office/drawing/2014/main" id="{0A55C1D5-60E0-A332-3477-7E093B1E71A6}"/>
              </a:ext>
            </a:extLst>
          </p:cNvPr>
          <p:cNvCxnSpPr>
            <a:cxnSpLocks/>
          </p:cNvCxnSpPr>
          <p:nvPr/>
        </p:nvCxnSpPr>
        <p:spPr>
          <a:xfrm flipV="1">
            <a:off x="847113"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4" name="Conector de Seta Reta 43">
            <a:extLst>
              <a:ext uri="{FF2B5EF4-FFF2-40B4-BE49-F238E27FC236}">
                <a16:creationId xmlns:a16="http://schemas.microsoft.com/office/drawing/2014/main" id="{5D2469F0-9D14-C75F-17EE-667BFCEB332F}"/>
              </a:ext>
            </a:extLst>
          </p:cNvPr>
          <p:cNvCxnSpPr>
            <a:cxnSpLocks/>
          </p:cNvCxnSpPr>
          <p:nvPr/>
        </p:nvCxnSpPr>
        <p:spPr>
          <a:xfrm flipV="1">
            <a:off x="2932221"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45" name="Conector de Seta Reta 44">
            <a:extLst>
              <a:ext uri="{FF2B5EF4-FFF2-40B4-BE49-F238E27FC236}">
                <a16:creationId xmlns:a16="http://schemas.microsoft.com/office/drawing/2014/main" id="{C5126CF7-FB2E-AF02-4170-3B2B539D8B5F}"/>
              </a:ext>
            </a:extLst>
          </p:cNvPr>
          <p:cNvCxnSpPr>
            <a:cxnSpLocks/>
          </p:cNvCxnSpPr>
          <p:nvPr/>
        </p:nvCxnSpPr>
        <p:spPr>
          <a:xfrm flipV="1">
            <a:off x="1449786" y="2798696"/>
            <a:ext cx="0" cy="512333"/>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46" name="CaixaDeTexto 45">
                <a:extLst>
                  <a:ext uri="{FF2B5EF4-FFF2-40B4-BE49-F238E27FC236}">
                    <a16:creationId xmlns:a16="http://schemas.microsoft.com/office/drawing/2014/main" id="{1FB99243-8C51-0029-B08E-F06F3C37DA83}"/>
                  </a:ext>
                </a:extLst>
              </p:cNvPr>
              <p:cNvSpPr txBox="1"/>
              <p:nvPr/>
            </p:nvSpPr>
            <p:spPr>
              <a:xfrm>
                <a:off x="520541" y="268841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1</m:t>
                              </m:r>
                            </m:sub>
                          </m:sSub>
                        </m:e>
                      </m:acc>
                    </m:oMath>
                  </m:oMathPara>
                </a14:m>
                <a:endParaRPr lang="pt-BR" dirty="0">
                  <a:solidFill>
                    <a:schemeClr val="accent4"/>
                  </a:solidFill>
                </a:endParaRPr>
              </a:p>
            </p:txBody>
          </p:sp>
        </mc:Choice>
        <mc:Fallback xmlns="">
          <p:sp>
            <p:nvSpPr>
              <p:cNvPr id="46" name="CaixaDeTexto 45">
                <a:extLst>
                  <a:ext uri="{FF2B5EF4-FFF2-40B4-BE49-F238E27FC236}">
                    <a16:creationId xmlns:a16="http://schemas.microsoft.com/office/drawing/2014/main" id="{1FB99243-8C51-0029-B08E-F06F3C37DA83}"/>
                  </a:ext>
                </a:extLst>
              </p:cNvPr>
              <p:cNvSpPr txBox="1">
                <a:spLocks noRot="1" noChangeAspect="1" noMove="1" noResize="1" noEditPoints="1" noAdjustHandles="1" noChangeArrowheads="1" noChangeShapeType="1" noTextEdit="1"/>
              </p:cNvSpPr>
              <p:nvPr/>
            </p:nvSpPr>
            <p:spPr>
              <a:xfrm>
                <a:off x="520541" y="2688418"/>
                <a:ext cx="271869" cy="310598"/>
              </a:xfrm>
              <a:prstGeom prst="rect">
                <a:avLst/>
              </a:prstGeom>
              <a:blipFill>
                <a:blip r:embed="rId11"/>
                <a:stretch>
                  <a:fillRect l="-17778" r="-8889" b="-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7" name="CaixaDeTexto 46">
                <a:extLst>
                  <a:ext uri="{FF2B5EF4-FFF2-40B4-BE49-F238E27FC236}">
                    <a16:creationId xmlns:a16="http://schemas.microsoft.com/office/drawing/2014/main" id="{E3E01B19-10E6-9213-107E-4EB13B5A64E1}"/>
                  </a:ext>
                </a:extLst>
              </p:cNvPr>
              <p:cNvSpPr txBox="1"/>
              <p:nvPr/>
            </p:nvSpPr>
            <p:spPr>
              <a:xfrm>
                <a:off x="1137483" y="268841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2</m:t>
                              </m:r>
                            </m:sub>
                          </m:sSub>
                        </m:e>
                      </m:acc>
                    </m:oMath>
                  </m:oMathPara>
                </a14:m>
                <a:endParaRPr lang="pt-BR" dirty="0">
                  <a:solidFill>
                    <a:schemeClr val="accent4"/>
                  </a:solidFill>
                </a:endParaRPr>
              </a:p>
            </p:txBody>
          </p:sp>
        </mc:Choice>
        <mc:Fallback xmlns="">
          <p:sp>
            <p:nvSpPr>
              <p:cNvPr id="47" name="CaixaDeTexto 46">
                <a:extLst>
                  <a:ext uri="{FF2B5EF4-FFF2-40B4-BE49-F238E27FC236}">
                    <a16:creationId xmlns:a16="http://schemas.microsoft.com/office/drawing/2014/main" id="{E3E01B19-10E6-9213-107E-4EB13B5A64E1}"/>
                  </a:ext>
                </a:extLst>
              </p:cNvPr>
              <p:cNvSpPr txBox="1">
                <a:spLocks noRot="1" noChangeAspect="1" noMove="1" noResize="1" noEditPoints="1" noAdjustHandles="1" noChangeArrowheads="1" noChangeShapeType="1" noTextEdit="1"/>
              </p:cNvSpPr>
              <p:nvPr/>
            </p:nvSpPr>
            <p:spPr>
              <a:xfrm>
                <a:off x="1137483" y="2688418"/>
                <a:ext cx="271869" cy="310598"/>
              </a:xfrm>
              <a:prstGeom prst="rect">
                <a:avLst/>
              </a:prstGeom>
              <a:blipFill>
                <a:blip r:embed="rId12"/>
                <a:stretch>
                  <a:fillRect l="-22727" r="-9091" b="-156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8" name="CaixaDeTexto 47">
                <a:extLst>
                  <a:ext uri="{FF2B5EF4-FFF2-40B4-BE49-F238E27FC236}">
                    <a16:creationId xmlns:a16="http://schemas.microsoft.com/office/drawing/2014/main" id="{2CAB55D2-FC37-BDC1-96BC-CDAFB19EDC55}"/>
                  </a:ext>
                </a:extLst>
              </p:cNvPr>
              <p:cNvSpPr txBox="1"/>
              <p:nvPr/>
            </p:nvSpPr>
            <p:spPr>
              <a:xfrm>
                <a:off x="2597853" y="268841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sSub>
                            <m:sSubPr>
                              <m:ctrlPr>
                                <a:rPr lang="pt-BR" b="0" i="1" smtClean="0">
                                  <a:solidFill>
                                    <a:schemeClr val="accent4"/>
                                  </a:solidFill>
                                  <a:latin typeface="Cambria Math" panose="02040503050406030204" pitchFamily="18" charset="0"/>
                                </a:rPr>
                              </m:ctrlPr>
                            </m:sSubPr>
                            <m:e>
                              <m:r>
                                <a:rPr lang="pt-BR" b="0" i="1" smtClean="0">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𝑛</m:t>
                              </m:r>
                            </m:sub>
                          </m:sSub>
                        </m:e>
                      </m:acc>
                    </m:oMath>
                  </m:oMathPara>
                </a14:m>
                <a:endParaRPr lang="pt-BR" dirty="0">
                  <a:solidFill>
                    <a:schemeClr val="accent4"/>
                  </a:solidFill>
                </a:endParaRPr>
              </a:p>
            </p:txBody>
          </p:sp>
        </mc:Choice>
        <mc:Fallback xmlns="">
          <p:sp>
            <p:nvSpPr>
              <p:cNvPr id="48" name="CaixaDeTexto 47">
                <a:extLst>
                  <a:ext uri="{FF2B5EF4-FFF2-40B4-BE49-F238E27FC236}">
                    <a16:creationId xmlns:a16="http://schemas.microsoft.com/office/drawing/2014/main" id="{2CAB55D2-FC37-BDC1-96BC-CDAFB19EDC55}"/>
                  </a:ext>
                </a:extLst>
              </p:cNvPr>
              <p:cNvSpPr txBox="1">
                <a:spLocks noRot="1" noChangeAspect="1" noMove="1" noResize="1" noEditPoints="1" noAdjustHandles="1" noChangeArrowheads="1" noChangeShapeType="1" noTextEdit="1"/>
              </p:cNvSpPr>
              <p:nvPr/>
            </p:nvSpPr>
            <p:spPr>
              <a:xfrm>
                <a:off x="2597853" y="2688418"/>
                <a:ext cx="271869" cy="310598"/>
              </a:xfrm>
              <a:prstGeom prst="rect">
                <a:avLst/>
              </a:prstGeom>
              <a:blipFill>
                <a:blip r:embed="rId13"/>
                <a:stretch>
                  <a:fillRect l="-17778" r="-4444" b="-1176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9" name="CaixaDeTexto 48">
                <a:extLst>
                  <a:ext uri="{FF2B5EF4-FFF2-40B4-BE49-F238E27FC236}">
                    <a16:creationId xmlns:a16="http://schemas.microsoft.com/office/drawing/2014/main" id="{79E9D0E1-5A31-95B8-F719-992A76D86AD0}"/>
                  </a:ext>
                </a:extLst>
              </p:cNvPr>
              <p:cNvSpPr txBox="1"/>
              <p:nvPr/>
            </p:nvSpPr>
            <p:spPr>
              <a:xfrm>
                <a:off x="78526" y="1826860"/>
                <a:ext cx="2194045"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r>
                        <a:rPr lang="pt-BR" b="0" i="1"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i="1">
                                  <a:solidFill>
                                    <a:schemeClr val="accent4"/>
                                  </a:solidFill>
                                  <a:latin typeface="Cambria Math" panose="02040503050406030204" pitchFamily="18" charset="0"/>
                                </a:rPr>
                                <m:t>1</m:t>
                              </m:r>
                            </m:sub>
                          </m:sSub>
                        </m:e>
                      </m:acc>
                      <m:r>
                        <a:rPr lang="pt-BR" b="0" i="0"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2</m:t>
                              </m:r>
                            </m:sub>
                          </m:sSub>
                        </m:e>
                      </m:acc>
                      <m:r>
                        <a:rPr lang="pt-BR" b="0" i="1" smtClean="0">
                          <a:solidFill>
                            <a:schemeClr val="accent4"/>
                          </a:solidFill>
                          <a:latin typeface="Cambria Math" panose="02040503050406030204" pitchFamily="18" charset="0"/>
                        </a:rPr>
                        <m:t>+…+</m:t>
                      </m:r>
                      <m:acc>
                        <m:accPr>
                          <m:chr m:val="⃗"/>
                          <m:ctrlPr>
                            <a:rPr lang="pt-BR" i="1">
                              <a:solidFill>
                                <a:schemeClr val="accent4"/>
                              </a:solidFill>
                              <a:latin typeface="Cambria Math" panose="02040503050406030204" pitchFamily="18" charset="0"/>
                            </a:rPr>
                          </m:ctrlPr>
                        </m:accPr>
                        <m:e>
                          <m:sSub>
                            <m:sSubPr>
                              <m:ctrlPr>
                                <a:rPr lang="pt-BR" i="1">
                                  <a:solidFill>
                                    <a:schemeClr val="accent4"/>
                                  </a:solidFill>
                                  <a:latin typeface="Cambria Math" panose="02040503050406030204" pitchFamily="18" charset="0"/>
                                </a:rPr>
                              </m:ctrlPr>
                            </m:sSubPr>
                            <m:e>
                              <m:r>
                                <a:rPr lang="pt-BR" i="1">
                                  <a:solidFill>
                                    <a:schemeClr val="accent4"/>
                                  </a:solidFill>
                                  <a:latin typeface="Cambria Math" panose="02040503050406030204" pitchFamily="18" charset="0"/>
                                </a:rPr>
                                <m:t>𝐹</m:t>
                              </m:r>
                            </m:e>
                            <m:sub>
                              <m:r>
                                <a:rPr lang="pt-BR" b="0" i="1" smtClean="0">
                                  <a:solidFill>
                                    <a:schemeClr val="accent4"/>
                                  </a:solidFill>
                                  <a:latin typeface="Cambria Math" panose="02040503050406030204" pitchFamily="18" charset="0"/>
                                </a:rPr>
                                <m:t>𝑛</m:t>
                              </m:r>
                            </m:sub>
                          </m:sSub>
                        </m:e>
                      </m:acc>
                    </m:oMath>
                  </m:oMathPara>
                </a14:m>
                <a:endParaRPr lang="pt-BR" dirty="0">
                  <a:solidFill>
                    <a:schemeClr val="accent4"/>
                  </a:solidFill>
                </a:endParaRPr>
              </a:p>
            </p:txBody>
          </p:sp>
        </mc:Choice>
        <mc:Fallback xmlns="">
          <p:sp>
            <p:nvSpPr>
              <p:cNvPr id="49" name="CaixaDeTexto 48">
                <a:extLst>
                  <a:ext uri="{FF2B5EF4-FFF2-40B4-BE49-F238E27FC236}">
                    <a16:creationId xmlns:a16="http://schemas.microsoft.com/office/drawing/2014/main" id="{79E9D0E1-5A31-95B8-F719-992A76D86AD0}"/>
                  </a:ext>
                </a:extLst>
              </p:cNvPr>
              <p:cNvSpPr txBox="1">
                <a:spLocks noRot="1" noChangeAspect="1" noMove="1" noResize="1" noEditPoints="1" noAdjustHandles="1" noChangeArrowheads="1" noChangeShapeType="1" noTextEdit="1"/>
              </p:cNvSpPr>
              <p:nvPr/>
            </p:nvSpPr>
            <p:spPr>
              <a:xfrm>
                <a:off x="78526" y="1826860"/>
                <a:ext cx="2194045" cy="310598"/>
              </a:xfrm>
              <a:prstGeom prst="rect">
                <a:avLst/>
              </a:prstGeom>
              <a:blipFill>
                <a:blip r:embed="rId14"/>
                <a:stretch>
                  <a:fillRect l="-1667" t="-45098" b="-13725"/>
                </a:stretch>
              </a:blipFill>
            </p:spPr>
            <p:txBody>
              <a:bodyPr/>
              <a:lstStyle/>
              <a:p>
                <a:r>
                  <a:rPr lang="pt-BR">
                    <a:noFill/>
                  </a:rPr>
                  <a:t> </a:t>
                </a:r>
              </a:p>
            </p:txBody>
          </p:sp>
        </mc:Fallback>
      </mc:AlternateContent>
    </p:spTree>
    <p:extLst>
      <p:ext uri="{BB962C8B-B14F-4D97-AF65-F5344CB8AC3E}">
        <p14:creationId xmlns:p14="http://schemas.microsoft.com/office/powerpoint/2010/main" val="1177032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16</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Determinação de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2266851"/>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2266851"/>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D6C86301-5784-7B1F-6F9F-D34649B445D6}"/>
                  </a:ext>
                </a:extLst>
              </p:cNvPr>
              <p:cNvSpPr txBox="1"/>
              <p:nvPr/>
            </p:nvSpPr>
            <p:spPr>
              <a:xfrm>
                <a:off x="5182344" y="4487463"/>
                <a:ext cx="2281587" cy="1046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r>
                                        <m:rPr>
                                          <m:sty m:val="p"/>
                                        </m:rPr>
                                        <a:rPr lang="pt-BR" b="0" i="0" smtClean="0">
                                          <a:solidFill>
                                            <a:srgbClr val="C00000"/>
                                          </a:solidFill>
                                          <a:latin typeface="Cambria Math" panose="02040503050406030204" pitchFamily="18" charset="0"/>
                                        </a:rPr>
                                        <m:t>Δ</m:t>
                                      </m:r>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𝑆</m:t>
                                          </m:r>
                                        </m:e>
                                        <m:sub>
                                          <m:r>
                                            <a:rPr lang="pt-BR" b="0" i="1" smtClean="0">
                                              <a:solidFill>
                                                <a:srgbClr val="C00000"/>
                                              </a:solidFill>
                                              <a:latin typeface="Cambria Math" panose="02040503050406030204" pitchFamily="18" charset="0"/>
                                            </a:rPr>
                                            <m:t>h𝑜𝑟</m:t>
                                          </m:r>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4</m:t>
                                      </m:r>
                                      <m:r>
                                        <a:rPr lang="pt-BR" b="0" i="1" smtClean="0">
                                          <a:solidFill>
                                            <a:srgbClr val="C00000"/>
                                          </a:solidFill>
                                          <a:latin typeface="Cambria Math" panose="02040503050406030204" pitchFamily="18" charset="0"/>
                                        </a:rPr>
                                        <m:t>h</m:t>
                                      </m:r>
                                    </m:den>
                                  </m:f>
                                </m:e>
                              </m:d>
                            </m:den>
                          </m:f>
                        </m:e>
                      </m:borderBox>
                    </m:oMath>
                  </m:oMathPara>
                </a14:m>
                <a:endParaRPr lang="pt-BR" b="0" dirty="0">
                  <a:solidFill>
                    <a:srgbClr val="C00000"/>
                  </a:solidFill>
                </a:endParaRPr>
              </a:p>
            </p:txBody>
          </p:sp>
        </mc:Choice>
        <mc:Fallback>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182344" y="4487463"/>
                <a:ext cx="2281587" cy="1046377"/>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mc:Choice xmlns:a14="http://schemas.microsoft.com/office/drawing/2010/main"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3111432"/>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3111432"/>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5429117" y="3334401"/>
            <a:ext cx="293343" cy="1226537"/>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59" name="Chave Esquerda 58">
            <a:extLst>
              <a:ext uri="{FF2B5EF4-FFF2-40B4-BE49-F238E27FC236}">
                <a16:creationId xmlns:a16="http://schemas.microsoft.com/office/drawing/2014/main" id="{FD7F41D3-3AB4-E96B-68CF-E5CAF3A46D98}"/>
              </a:ext>
            </a:extLst>
          </p:cNvPr>
          <p:cNvSpPr/>
          <p:nvPr/>
        </p:nvSpPr>
        <p:spPr>
          <a:xfrm rot="16200000">
            <a:off x="7027525" y="3188916"/>
            <a:ext cx="277815" cy="1517146"/>
          </a:xfrm>
          <a:prstGeom prst="leftBrace">
            <a:avLst>
              <a:gd name="adj1" fmla="val 44220"/>
              <a:gd name="adj2" fmla="val 50000"/>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3753703" y="4080264"/>
            <a:ext cx="3644170" cy="400110"/>
          </a:xfrm>
          <a:prstGeom prst="rect">
            <a:avLst/>
          </a:prstGeom>
          <a:noFill/>
        </p:spPr>
        <p:txBody>
          <a:bodyPr wrap="square" rtlCol="0">
            <a:spAutoFit/>
          </a:bodyPr>
          <a:lstStyle/>
          <a:p>
            <a:pPr algn="ctr"/>
            <a:r>
              <a:rPr lang="pt-BR" sz="2000" b="1" dirty="0">
                <a:solidFill>
                  <a:srgbClr val="00B050"/>
                </a:solidFill>
              </a:rPr>
              <a:t>(1)</a:t>
            </a:r>
            <a:r>
              <a:rPr lang="pt-BR" dirty="0"/>
              <a:t> T.E.C. + Conservação de energia</a:t>
            </a:r>
          </a:p>
        </p:txBody>
      </p:sp>
      <p:sp>
        <p:nvSpPr>
          <p:cNvPr id="61" name="CaixaDeTexto 60">
            <a:extLst>
              <a:ext uri="{FF2B5EF4-FFF2-40B4-BE49-F238E27FC236}">
                <a16:creationId xmlns:a16="http://schemas.microsoft.com/office/drawing/2014/main" id="{E38E2D37-8992-CC84-6F05-F6669BB36FB3}"/>
              </a:ext>
            </a:extLst>
          </p:cNvPr>
          <p:cNvSpPr txBox="1"/>
          <p:nvPr/>
        </p:nvSpPr>
        <p:spPr>
          <a:xfrm>
            <a:off x="5344347" y="4085503"/>
            <a:ext cx="3644170" cy="400110"/>
          </a:xfrm>
          <a:prstGeom prst="rect">
            <a:avLst/>
          </a:prstGeom>
          <a:noFill/>
        </p:spPr>
        <p:txBody>
          <a:bodyPr wrap="square" rtlCol="0">
            <a:spAutoFit/>
          </a:bodyPr>
          <a:lstStyle/>
          <a:p>
            <a:pPr algn="ctr"/>
            <a:r>
              <a:rPr lang="pt-BR" sz="2000" b="1" dirty="0">
                <a:solidFill>
                  <a:schemeClr val="accent2"/>
                </a:solidFill>
              </a:rPr>
              <a:t>(2)</a:t>
            </a:r>
            <a:r>
              <a:rPr lang="pt-BR" dirty="0">
                <a:solidFill>
                  <a:schemeClr val="accent2"/>
                </a:solidFill>
              </a:rPr>
              <a:t> </a:t>
            </a:r>
            <a:r>
              <a:rPr lang="pt-BR" dirty="0"/>
              <a:t>Cinemática</a:t>
            </a:r>
          </a:p>
        </p:txBody>
      </p:sp>
      <mc:AlternateContent xmlns:mc="http://schemas.openxmlformats.org/markup-compatibility/2006">
        <mc:Choice xmlns:a14="http://schemas.microsoft.com/office/drawing/2010/main" Requires="a14">
          <p:sp>
            <p:nvSpPr>
              <p:cNvPr id="63" name="CaixaDeTexto 62">
                <a:extLst>
                  <a:ext uri="{FF2B5EF4-FFF2-40B4-BE49-F238E27FC236}">
                    <a16:creationId xmlns:a16="http://schemas.microsoft.com/office/drawing/2014/main" id="{B0FC5ACA-1248-5258-612E-4E20A1F46E40}"/>
                  </a:ext>
                </a:extLst>
              </p:cNvPr>
              <p:cNvSpPr txBox="1"/>
              <p:nvPr/>
            </p:nvSpPr>
            <p:spPr>
              <a:xfrm>
                <a:off x="4013578" y="4353217"/>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4013578" y="4353217"/>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5" name="CaixaDeTexto 64">
                <a:extLst>
                  <a:ext uri="{FF2B5EF4-FFF2-40B4-BE49-F238E27FC236}">
                    <a16:creationId xmlns:a16="http://schemas.microsoft.com/office/drawing/2014/main" id="{5CC70D5F-2AFE-6F59-25C7-C42C555C65A0}"/>
                  </a:ext>
                </a:extLst>
              </p:cNvPr>
              <p:cNvSpPr txBox="1"/>
              <p:nvPr/>
            </p:nvSpPr>
            <p:spPr>
              <a:xfrm>
                <a:off x="4837249" y="4355813"/>
                <a:ext cx="4601496" cy="7230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𝑀𝑔</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r>
                            <a:rPr lang="pt-BR" b="0" i="1" smtClean="0">
                              <a:latin typeface="Cambria Math" panose="02040503050406030204" pitchFamily="18" charset="0"/>
                            </a:rPr>
                            <m:t>h</m:t>
                          </m:r>
                        </m:den>
                      </m:f>
                    </m:oMath>
                  </m:oMathPara>
                </a14:m>
                <a:endParaRPr lang="pt-BR" dirty="0"/>
              </a:p>
            </p:txBody>
          </p:sp>
        </mc:Choice>
        <mc:Fallback>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4837249" y="4355813"/>
                <a:ext cx="4601496" cy="72308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mc:Choice xmlns:a14="http://schemas.microsoft.com/office/drawing/2010/main"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mc:Choice xmlns:a14="http://schemas.microsoft.com/office/drawing/2010/main"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58"/>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60"/>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63"/>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9"/>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61"/>
                                        </p:tgtEl>
                                        <p:attrNameLst>
                                          <p:attrName>style.visibility</p:attrName>
                                        </p:attrNameLst>
                                      </p:cBhvr>
                                      <p:to>
                                        <p:strVal val="hidden"/>
                                      </p:to>
                                    </p:set>
                                  </p:childTnLst>
                                </p:cTn>
                              </p:par>
                              <p:par>
                                <p:cTn id="65" presetID="1" presetClass="exit" presetSubtype="0" fill="hold" grpId="1" nodeType="withEffect">
                                  <p:stCondLst>
                                    <p:cond delay="0"/>
                                  </p:stCondLst>
                                  <p:childTnLst>
                                    <p:set>
                                      <p:cBhvr>
                                        <p:cTn id="66" dur="1" fill="hold">
                                          <p:stCondLst>
                                            <p:cond delay="0"/>
                                          </p:stCondLst>
                                        </p:cTn>
                                        <p:tgtEl>
                                          <p:spTgt spid="65"/>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58" grpId="1" animBg="1"/>
      <p:bldP spid="59" grpId="0" animBg="1"/>
      <p:bldP spid="59" grpId="1" animBg="1"/>
      <p:bldP spid="60" grpId="0"/>
      <p:bldP spid="60" grpId="1"/>
      <p:bldP spid="61" grpId="0"/>
      <p:bldP spid="61" grpId="1"/>
      <p:bldP spid="63" grpId="0"/>
      <p:bldP spid="63" grpId="1"/>
      <p:bldP spid="65" grpId="0"/>
      <p:bldP spid="65" grpId="1"/>
      <p:bldP spid="66" grpId="0" animBg="1"/>
      <p:bldP spid="68" grpId="0"/>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17</a:t>
            </a:fld>
            <a:endParaRPr lang="pt-BR"/>
          </a:p>
        </p:txBody>
      </p:sp>
    </p:spTree>
    <p:extLst>
      <p:ext uri="{BB962C8B-B14F-4D97-AF65-F5344CB8AC3E}">
        <p14:creationId xmlns:p14="http://schemas.microsoft.com/office/powerpoint/2010/main" val="31285638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18</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19</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 incerteza</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7743825"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13148"/>
            <a:ext cx="7743825" cy="369332"/>
          </a:xfrm>
          <a:prstGeom prst="rect">
            <a:avLst/>
          </a:prstGeom>
          <a:noFill/>
        </p:spPr>
        <p:txBody>
          <a:bodyPr wrap="square" rtlCol="0">
            <a:spAutoFit/>
          </a:bodyPr>
          <a:lstStyle/>
          <a:p>
            <a:r>
              <a:rPr lang="pt-BR" i="1" u="sng" dirty="0"/>
              <a:t>Resultados</a:t>
            </a:r>
          </a:p>
        </p:txBody>
      </p:sp>
    </p:spTree>
    <p:extLst>
      <p:ext uri="{BB962C8B-B14F-4D97-AF65-F5344CB8AC3E}">
        <p14:creationId xmlns:p14="http://schemas.microsoft.com/office/powerpoint/2010/main" val="4271418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20</a:t>
            </a:fld>
            <a:endParaRPr lang="pt-BR"/>
          </a:p>
        </p:txBody>
      </p:sp>
      <p:pic>
        <p:nvPicPr>
          <p:cNvPr id="15" name="Imagem 14" descr="Gráfico, Gráfico de dispersão&#10;&#10;Descrição gerada automaticamente">
            <a:extLst>
              <a:ext uri="{FF2B5EF4-FFF2-40B4-BE49-F238E27FC236}">
                <a16:creationId xmlns:a16="http://schemas.microsoft.com/office/drawing/2014/main" id="{A688EC2E-308A-C073-76C6-E2A6FC18BD49}"/>
              </a:ext>
            </a:extLst>
          </p:cNvPr>
          <p:cNvPicPr>
            <a:picLocks/>
          </p:cNvPicPr>
          <p:nvPr/>
        </p:nvPicPr>
        <p:blipFill rotWithShape="1">
          <a:blip r:embed="rId2">
            <a:extLst>
              <a:ext uri="{28A0092B-C50C-407E-A947-70E740481C1C}">
                <a14:useLocalDpi xmlns:a14="http://schemas.microsoft.com/office/drawing/2010/main" val="0"/>
              </a:ext>
            </a:extLst>
          </a:blip>
          <a:srcRect l="6186" t="10543" b="7686"/>
          <a:stretch/>
        </p:blipFill>
        <p:spPr>
          <a:xfrm>
            <a:off x="739816" y="1258527"/>
            <a:ext cx="7920000" cy="4680000"/>
          </a:xfrm>
          <a:prstGeom prst="rect">
            <a:avLst/>
          </a:prstGeom>
        </p:spPr>
      </p:pic>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F05B12A9-49FE-D175-4DC6-CE7602F58A27}"/>
                  </a:ext>
                </a:extLst>
              </p:cNvPr>
              <p:cNvSpPr txBox="1"/>
              <p:nvPr/>
            </p:nvSpPr>
            <p:spPr>
              <a:xfrm>
                <a:off x="247438" y="3182778"/>
                <a:ext cx="492378"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p:sp>
            <p:nvSpPr>
              <p:cNvPr id="16" name="CaixaDeTexto 15">
                <a:extLst>
                  <a:ext uri="{FF2B5EF4-FFF2-40B4-BE49-F238E27FC236}">
                    <a16:creationId xmlns:a16="http://schemas.microsoft.com/office/drawing/2014/main" id="{F05B12A9-49FE-D175-4DC6-CE7602F58A27}"/>
                  </a:ext>
                </a:extLst>
              </p:cNvPr>
              <p:cNvSpPr txBox="1">
                <a:spLocks noRot="1" noChangeAspect="1" noMove="1" noResize="1" noEditPoints="1" noAdjustHandles="1" noChangeArrowheads="1" noChangeShapeType="1" noTextEdit="1"/>
              </p:cNvSpPr>
              <p:nvPr/>
            </p:nvSpPr>
            <p:spPr>
              <a:xfrm>
                <a:off x="24743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B60F371F-ADF3-99CC-C959-EA3FCD392B04}"/>
                  </a:ext>
                </a:extLst>
              </p:cNvPr>
              <p:cNvSpPr txBox="1"/>
              <p:nvPr/>
            </p:nvSpPr>
            <p:spPr>
              <a:xfrm>
                <a:off x="3869621" y="5922095"/>
                <a:ext cx="1660390" cy="6338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17" name="CaixaDeTexto 16">
                <a:extLst>
                  <a:ext uri="{FF2B5EF4-FFF2-40B4-BE49-F238E27FC236}">
                    <a16:creationId xmlns:a16="http://schemas.microsoft.com/office/drawing/2014/main" id="{B60F371F-ADF3-99CC-C959-EA3FCD392B04}"/>
                  </a:ext>
                </a:extLst>
              </p:cNvPr>
              <p:cNvSpPr txBox="1">
                <a:spLocks noRot="1" noChangeAspect="1" noMove="1" noResize="1" noEditPoints="1" noAdjustHandles="1" noChangeArrowheads="1" noChangeShapeType="1" noTextEdit="1"/>
              </p:cNvSpPr>
              <p:nvPr/>
            </p:nvSpPr>
            <p:spPr>
              <a:xfrm>
                <a:off x="3869621" y="5922095"/>
                <a:ext cx="1660390" cy="63389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21</a:t>
            </a:fld>
            <a:endParaRPr lang="pt-BR"/>
          </a:p>
        </p:txBody>
      </p:sp>
      <p:pic>
        <p:nvPicPr>
          <p:cNvPr id="3" name="Imagem 2" descr="Gráfico&#10;&#10;Descrição gerada automaticamente">
            <a:extLst>
              <a:ext uri="{FF2B5EF4-FFF2-40B4-BE49-F238E27FC236}">
                <a16:creationId xmlns:a16="http://schemas.microsoft.com/office/drawing/2014/main" id="{BA19A298-0BAA-2EAE-0C13-EF70D4AEAE99}"/>
              </a:ext>
            </a:extLst>
          </p:cNvPr>
          <p:cNvPicPr>
            <a:picLocks/>
          </p:cNvPicPr>
          <p:nvPr/>
        </p:nvPicPr>
        <p:blipFill rotWithShape="1">
          <a:blip r:embed="rId2">
            <a:extLst>
              <a:ext uri="{28A0092B-C50C-407E-A947-70E740481C1C}">
                <a14:useLocalDpi xmlns:a14="http://schemas.microsoft.com/office/drawing/2010/main" val="0"/>
              </a:ext>
            </a:extLst>
          </a:blip>
          <a:srcRect l="6237" t="10465" b="7648"/>
          <a:stretch/>
        </p:blipFill>
        <p:spPr>
          <a:xfrm>
            <a:off x="739816" y="1258527"/>
            <a:ext cx="7920000" cy="4680000"/>
          </a:xfrm>
          <a:prstGeom prst="rect">
            <a:avLst/>
          </a:prstGeom>
        </p:spPr>
      </p:pic>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36D89D57-A3CA-B02C-2062-64EF4E8A7B3F}"/>
                  </a:ext>
                </a:extLst>
              </p:cNvPr>
              <p:cNvSpPr txBox="1"/>
              <p:nvPr/>
            </p:nvSpPr>
            <p:spPr>
              <a:xfrm>
                <a:off x="247438" y="3182778"/>
                <a:ext cx="492378"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p:sp>
            <p:nvSpPr>
              <p:cNvPr id="6" name="CaixaDeTexto 5">
                <a:extLst>
                  <a:ext uri="{FF2B5EF4-FFF2-40B4-BE49-F238E27FC236}">
                    <a16:creationId xmlns:a16="http://schemas.microsoft.com/office/drawing/2014/main" id="{36D89D57-A3CA-B02C-2062-64EF4E8A7B3F}"/>
                  </a:ext>
                </a:extLst>
              </p:cNvPr>
              <p:cNvSpPr txBox="1">
                <a:spLocks noRot="1" noChangeAspect="1" noMove="1" noResize="1" noEditPoints="1" noAdjustHandles="1" noChangeArrowheads="1" noChangeShapeType="1" noTextEdit="1"/>
              </p:cNvSpPr>
              <p:nvPr/>
            </p:nvSpPr>
            <p:spPr>
              <a:xfrm>
                <a:off x="24743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58588A59-4178-4B1A-EEF2-8637073CCD0D}"/>
                  </a:ext>
                </a:extLst>
              </p:cNvPr>
              <p:cNvSpPr txBox="1"/>
              <p:nvPr/>
            </p:nvSpPr>
            <p:spPr>
              <a:xfrm>
                <a:off x="3869621" y="5922095"/>
                <a:ext cx="1660390" cy="6338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7" name="CaixaDeTexto 6">
                <a:extLst>
                  <a:ext uri="{FF2B5EF4-FFF2-40B4-BE49-F238E27FC236}">
                    <a16:creationId xmlns:a16="http://schemas.microsoft.com/office/drawing/2014/main" id="{58588A59-4178-4B1A-EEF2-8637073CCD0D}"/>
                  </a:ext>
                </a:extLst>
              </p:cNvPr>
              <p:cNvSpPr txBox="1">
                <a:spLocks noRot="1" noChangeAspect="1" noMove="1" noResize="1" noEditPoints="1" noAdjustHandles="1" noChangeArrowheads="1" noChangeShapeType="1" noTextEdit="1"/>
              </p:cNvSpPr>
              <p:nvPr/>
            </p:nvSpPr>
            <p:spPr>
              <a:xfrm>
                <a:off x="3869621" y="5922095"/>
                <a:ext cx="1660390" cy="633891"/>
              </a:xfrm>
              <a:prstGeom prst="rect">
                <a:avLst/>
              </a:prstGeom>
              <a:blipFill>
                <a:blip r:embed="rId4"/>
                <a:stretch>
                  <a:fillRect/>
                </a:stretch>
              </a:blipFill>
            </p:spPr>
            <p:txBody>
              <a:bodyPr/>
              <a:lstStyle/>
              <a:p>
                <a:r>
                  <a:rPr lang="pt-BR">
                    <a:noFill/>
                  </a:rPr>
                  <a:t> </a:t>
                </a:r>
              </a:p>
            </p:txBody>
          </p:sp>
        </mc:Fallback>
      </mc:AlternateContent>
      <p:sp>
        <p:nvSpPr>
          <p:cNvPr id="9" name="CaixaDeTexto 8">
            <a:extLst>
              <a:ext uri="{FF2B5EF4-FFF2-40B4-BE49-F238E27FC236}">
                <a16:creationId xmlns:a16="http://schemas.microsoft.com/office/drawing/2014/main" id="{671BB9CB-05EC-BBA9-E868-AC371D8210D4}"/>
              </a:ext>
            </a:extLst>
          </p:cNvPr>
          <p:cNvSpPr txBox="1"/>
          <p:nvPr/>
        </p:nvSpPr>
        <p:spPr>
          <a:xfrm>
            <a:off x="6643310" y="4798137"/>
            <a:ext cx="2016506" cy="369332"/>
          </a:xfrm>
          <a:prstGeom prst="rect">
            <a:avLst/>
          </a:prstGeom>
          <a:noFill/>
        </p:spPr>
        <p:txBody>
          <a:bodyPr wrap="square" rtlCol="0">
            <a:spAutoFit/>
          </a:bodyPr>
          <a:lstStyle/>
          <a:p>
            <a:pPr algn="r"/>
            <a:r>
              <a:rPr lang="pt-BR" b="1" dirty="0">
                <a:solidFill>
                  <a:srgbClr val="D2413E"/>
                </a:solidFill>
              </a:rPr>
              <a:t>Fit experimental</a:t>
            </a:r>
          </a:p>
        </p:txBody>
      </p:sp>
    </p:spTree>
    <p:extLst>
      <p:ext uri="{BB962C8B-B14F-4D97-AF65-F5344CB8AC3E}">
        <p14:creationId xmlns:p14="http://schemas.microsoft.com/office/powerpoint/2010/main" val="39078426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22</a:t>
            </a:fld>
            <a:endParaRPr lang="pt-BR"/>
          </a:p>
        </p:txBody>
      </p:sp>
    </p:spTree>
    <p:extLst>
      <p:ext uri="{BB962C8B-B14F-4D97-AF65-F5344CB8AC3E}">
        <p14:creationId xmlns:p14="http://schemas.microsoft.com/office/powerpoint/2010/main" val="2022549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23</a:t>
            </a:fld>
            <a:endParaRPr lang="pt-BR"/>
          </a:p>
        </p:txBody>
      </p:sp>
      <p:pic>
        <p:nvPicPr>
          <p:cNvPr id="4" name="Imagem 3" descr="Gráfico, Gráfico de linhas&#10;&#10;Descrição gerada automaticamente">
            <a:extLst>
              <a:ext uri="{FF2B5EF4-FFF2-40B4-BE49-F238E27FC236}">
                <a16:creationId xmlns:a16="http://schemas.microsoft.com/office/drawing/2014/main" id="{124344BE-9D46-6455-6CB9-66129CF53E1B}"/>
              </a:ext>
            </a:extLst>
          </p:cNvPr>
          <p:cNvPicPr>
            <a:picLocks/>
          </p:cNvPicPr>
          <p:nvPr/>
        </p:nvPicPr>
        <p:blipFill rotWithShape="1">
          <a:blip r:embed="rId2">
            <a:extLst>
              <a:ext uri="{28A0092B-C50C-407E-A947-70E740481C1C}">
                <a14:useLocalDpi xmlns:a14="http://schemas.microsoft.com/office/drawing/2010/main" val="0"/>
              </a:ext>
            </a:extLst>
          </a:blip>
          <a:srcRect l="6129" t="10433" b="8081"/>
          <a:stretch/>
        </p:blipFill>
        <p:spPr>
          <a:xfrm>
            <a:off x="752945" y="1258527"/>
            <a:ext cx="7920000" cy="4680000"/>
          </a:xfrm>
          <a:prstGeom prst="rect">
            <a:avLst/>
          </a:prstGeom>
        </p:spPr>
      </p:pic>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7DE66988-3E2C-C9C4-D961-90F13DB033CC}"/>
                  </a:ext>
                </a:extLst>
              </p:cNvPr>
              <p:cNvSpPr txBox="1"/>
              <p:nvPr/>
            </p:nvSpPr>
            <p:spPr>
              <a:xfrm>
                <a:off x="247438" y="3182778"/>
                <a:ext cx="492378" cy="49244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p:sp>
            <p:nvSpPr>
              <p:cNvPr id="5" name="CaixaDeTexto 4">
                <a:extLst>
                  <a:ext uri="{FF2B5EF4-FFF2-40B4-BE49-F238E27FC236}">
                    <a16:creationId xmlns:a16="http://schemas.microsoft.com/office/drawing/2014/main" id="{7DE66988-3E2C-C9C4-D961-90F13DB033CC}"/>
                  </a:ext>
                </a:extLst>
              </p:cNvPr>
              <p:cNvSpPr txBox="1">
                <a:spLocks noRot="1" noChangeAspect="1" noMove="1" noResize="1" noEditPoints="1" noAdjustHandles="1" noChangeArrowheads="1" noChangeShapeType="1" noTextEdit="1"/>
              </p:cNvSpPr>
              <p:nvPr/>
            </p:nvSpPr>
            <p:spPr>
              <a:xfrm>
                <a:off x="24743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28BAB3D0-0983-813E-4E51-A0528C3406C9}"/>
                  </a:ext>
                </a:extLst>
              </p:cNvPr>
              <p:cNvSpPr txBox="1"/>
              <p:nvPr/>
            </p:nvSpPr>
            <p:spPr>
              <a:xfrm>
                <a:off x="3869621" y="5922095"/>
                <a:ext cx="1660390" cy="63389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p:sp>
            <p:nvSpPr>
              <p:cNvPr id="6" name="CaixaDeTexto 5">
                <a:extLst>
                  <a:ext uri="{FF2B5EF4-FFF2-40B4-BE49-F238E27FC236}">
                    <a16:creationId xmlns:a16="http://schemas.microsoft.com/office/drawing/2014/main" id="{28BAB3D0-0983-813E-4E51-A0528C3406C9}"/>
                  </a:ext>
                </a:extLst>
              </p:cNvPr>
              <p:cNvSpPr txBox="1">
                <a:spLocks noRot="1" noChangeAspect="1" noMove="1" noResize="1" noEditPoints="1" noAdjustHandles="1" noChangeArrowheads="1" noChangeShapeType="1" noTextEdit="1"/>
              </p:cNvSpPr>
              <p:nvPr/>
            </p:nvSpPr>
            <p:spPr>
              <a:xfrm>
                <a:off x="3869621" y="5922095"/>
                <a:ext cx="1660390" cy="633891"/>
              </a:xfrm>
              <a:prstGeom prst="rect">
                <a:avLst/>
              </a:prstGeom>
              <a:blipFill>
                <a:blip r:embed="rId4"/>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2E4DC752-10DD-FADD-0E61-DC4ABAC18215}"/>
              </a:ext>
            </a:extLst>
          </p:cNvPr>
          <p:cNvSpPr txBox="1"/>
          <p:nvPr/>
        </p:nvSpPr>
        <p:spPr>
          <a:xfrm>
            <a:off x="6643310" y="4798137"/>
            <a:ext cx="2016506" cy="369332"/>
          </a:xfrm>
          <a:prstGeom prst="rect">
            <a:avLst/>
          </a:prstGeom>
          <a:noFill/>
        </p:spPr>
        <p:txBody>
          <a:bodyPr wrap="square" rtlCol="0">
            <a:spAutoFit/>
          </a:bodyPr>
          <a:lstStyle/>
          <a:p>
            <a:pPr algn="r"/>
            <a:r>
              <a:rPr lang="pt-BR" b="1" dirty="0">
                <a:solidFill>
                  <a:srgbClr val="D2413E"/>
                </a:solidFill>
              </a:rPr>
              <a:t>Fit experimental</a:t>
            </a:r>
          </a:p>
        </p:txBody>
      </p:sp>
      <p:sp>
        <p:nvSpPr>
          <p:cNvPr id="8" name="CaixaDeTexto 7">
            <a:extLst>
              <a:ext uri="{FF2B5EF4-FFF2-40B4-BE49-F238E27FC236}">
                <a16:creationId xmlns:a16="http://schemas.microsoft.com/office/drawing/2014/main" id="{EB0EE4D7-5629-FD48-CA15-77A1839D19EC}"/>
              </a:ext>
            </a:extLst>
          </p:cNvPr>
          <p:cNvSpPr txBox="1"/>
          <p:nvPr/>
        </p:nvSpPr>
        <p:spPr>
          <a:xfrm>
            <a:off x="6648226" y="5098025"/>
            <a:ext cx="2016506" cy="369332"/>
          </a:xfrm>
          <a:prstGeom prst="rect">
            <a:avLst/>
          </a:prstGeom>
          <a:noFill/>
        </p:spPr>
        <p:txBody>
          <a:bodyPr wrap="square" rtlCol="0">
            <a:spAutoFit/>
          </a:bodyPr>
          <a:lstStyle/>
          <a:p>
            <a:pPr algn="r"/>
            <a:r>
              <a:rPr lang="pt-BR" b="1" dirty="0">
                <a:solidFill>
                  <a:srgbClr val="F2CB50"/>
                </a:solidFill>
              </a:rPr>
              <a:t>Curva teórica</a:t>
            </a:r>
          </a:p>
        </p:txBody>
      </p:sp>
    </p:spTree>
    <p:extLst>
      <p:ext uri="{BB962C8B-B14F-4D97-AF65-F5344CB8AC3E}">
        <p14:creationId xmlns:p14="http://schemas.microsoft.com/office/powerpoint/2010/main" val="37881039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24</a:t>
            </a:fld>
            <a:endParaRPr lang="pt-BR"/>
          </a:p>
        </p:txBody>
      </p:sp>
    </p:spTree>
    <p:extLst>
      <p:ext uri="{BB962C8B-B14F-4D97-AF65-F5344CB8AC3E}">
        <p14:creationId xmlns:p14="http://schemas.microsoft.com/office/powerpoint/2010/main" val="13068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25</a:t>
            </a:fld>
            <a:endParaRPr lang="pt-BR"/>
          </a:p>
        </p:txBody>
      </p:sp>
    </p:spTree>
    <p:extLst>
      <p:ext uri="{BB962C8B-B14F-4D97-AF65-F5344CB8AC3E}">
        <p14:creationId xmlns:p14="http://schemas.microsoft.com/office/powerpoint/2010/main" val="3376620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26</a:t>
            </a:fld>
            <a:endParaRPr lang="pt-BR"/>
          </a:p>
        </p:txBody>
      </p:sp>
    </p:spTree>
    <p:extLst>
      <p:ext uri="{BB962C8B-B14F-4D97-AF65-F5344CB8AC3E}">
        <p14:creationId xmlns:p14="http://schemas.microsoft.com/office/powerpoint/2010/main" val="1364343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27</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mc:Choice xmlns:a14="http://schemas.microsoft.com/office/drawing/2010/main"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28</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29</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mc:Choice xmlns:a14="http://schemas.microsoft.com/office/drawing/2010/main"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mc:Choice xmlns:a14="http://schemas.microsoft.com/office/drawing/2010/main"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30</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31</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32</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33</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34</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35</a:t>
            </a:fld>
            <a:endParaRPr lang="pt-BR"/>
          </a:p>
        </p:txBody>
      </p:sp>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36</a:t>
            </a:fld>
            <a:endParaRPr lang="pt-B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1366656" cy="369332"/>
              </a:xfrm>
              <a:prstGeom prst="rect">
                <a:avLst/>
              </a:prstGeom>
              <a:noFill/>
            </p:spPr>
            <p:txBody>
              <a:bodyPr wrap="none" rtlCol="0">
                <a:spAutoFit/>
              </a:bodyPr>
              <a:lstStyle/>
              <a:p>
                <a:r>
                  <a:rPr lang="pt-BR" b="1" u="sng" dirty="0"/>
                  <a:t>Cálculo de </a:t>
                </a:r>
                <a14:m>
                  <m:oMath xmlns:m="http://schemas.openxmlformats.org/officeDocument/2006/math">
                    <m:r>
                      <a:rPr lang="pt-BR" b="1" i="1" u="sng" smtClean="0"/>
                      <m:t>𝜷</m:t>
                    </m:r>
                  </m:oMath>
                </a14:m>
                <a:endParaRPr lang="pt-BR" b="1" u="sng" dirty="0"/>
              </a:p>
            </p:txBody>
          </p:sp>
        </mc:Choice>
        <mc:Fallback>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1366656" cy="369332"/>
              </a:xfrm>
              <a:prstGeom prst="rect">
                <a:avLst/>
              </a:prstGeom>
              <a:blipFill>
                <a:blip r:embed="rId8"/>
                <a:stretch>
                  <a:fillRect l="-4018" t="-10000" r="-893"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1528</Words>
  <Application>Microsoft Office PowerPoint</Application>
  <PresentationFormat>Apresentação na tela (4:3)</PresentationFormat>
  <Paragraphs>289</Paragraphs>
  <Slides>36</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36</vt:i4>
      </vt:variant>
    </vt:vector>
  </HeadingPairs>
  <TitlesOfParts>
    <vt:vector size="42"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Mônica Horta Lemos Maciel Vivaldi</cp:lastModifiedBy>
  <cp:revision>283</cp:revision>
  <dcterms:created xsi:type="dcterms:W3CDTF">2020-01-13T01:45:47Z</dcterms:created>
  <dcterms:modified xsi:type="dcterms:W3CDTF">2022-05-25T17:59:46Z</dcterms:modified>
</cp:coreProperties>
</file>